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77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92" r:id="rId10"/>
    <p:sldId id="432" r:id="rId11"/>
    <p:sldId id="294" r:id="rId12"/>
    <p:sldId id="295" r:id="rId13"/>
    <p:sldId id="296" r:id="rId14"/>
    <p:sldId id="297" r:id="rId15"/>
    <p:sldId id="298" r:id="rId16"/>
    <p:sldId id="312" r:id="rId17"/>
    <p:sldId id="305" r:id="rId18"/>
    <p:sldId id="306" r:id="rId19"/>
    <p:sldId id="307" r:id="rId20"/>
    <p:sldId id="308" r:id="rId21"/>
    <p:sldId id="435" r:id="rId22"/>
    <p:sldId id="315" r:id="rId23"/>
    <p:sldId id="361" r:id="rId24"/>
    <p:sldId id="329" r:id="rId25"/>
    <p:sldId id="434" r:id="rId26"/>
    <p:sldId id="340" r:id="rId27"/>
    <p:sldId id="341" r:id="rId28"/>
    <p:sldId id="342" r:id="rId29"/>
    <p:sldId id="343" r:id="rId30"/>
    <p:sldId id="344" r:id="rId31"/>
    <p:sldId id="345" r:id="rId32"/>
    <p:sldId id="353" r:id="rId33"/>
    <p:sldId id="357" r:id="rId34"/>
    <p:sldId id="359" r:id="rId35"/>
    <p:sldId id="360" r:id="rId36"/>
    <p:sldId id="433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291" autoAdjust="0"/>
  </p:normalViewPr>
  <p:slideViewPr>
    <p:cSldViewPr snapToGrid="0">
      <p:cViewPr varScale="1">
        <p:scale>
          <a:sx n="95" d="100"/>
          <a:sy n="95" d="100"/>
        </p:scale>
        <p:origin x="-8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2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avidTovey:Dropbox%20(Cochrane):Cochrane%20Committees:cloc:Metrics%20summary%20for%20CLOC%202013%20July%20M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Tovey:Dropbox%20(Cochrane):Cochrane%20Committees:cloc:Metrics%20summary%20for%20CLOC%202013%20July%20M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Tovey:Dropbox%20(Cochrane):Cochrane%20Committees:cloc:Metrics%20summary%20for%20CLOC%202013%20July%20M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New reviews</c:v>
                </c:pt>
              </c:strCache>
            </c:strRef>
          </c:tx>
          <c:marker>
            <c:symbol val="none"/>
          </c:marker>
          <c:cat>
            <c:numRef>
              <c:f>Sheet1!$B$48:$G$48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Sheet1!$B$49:$G$49</c:f>
              <c:numCache>
                <c:formatCode>General</c:formatCode>
                <c:ptCount val="6"/>
                <c:pt idx="0">
                  <c:v>402.0</c:v>
                </c:pt>
                <c:pt idx="1">
                  <c:v>449.0</c:v>
                </c:pt>
                <c:pt idx="2">
                  <c:v>416.0</c:v>
                </c:pt>
                <c:pt idx="3">
                  <c:v>459.0</c:v>
                </c:pt>
                <c:pt idx="4">
                  <c:v>453.0</c:v>
                </c:pt>
                <c:pt idx="5">
                  <c:v>412.0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Sheet1!$A$50</c:f>
              <c:strCache>
                <c:ptCount val="1"/>
                <c:pt idx="0">
                  <c:v>Updates</c:v>
                </c:pt>
              </c:strCache>
            </c:strRef>
          </c:tx>
          <c:marker>
            <c:symbol val="none"/>
          </c:marker>
          <c:cat>
            <c:numRef>
              <c:f>Sheet1!$B$48:$G$48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Sheet1!$B$50:$G$50</c:f>
              <c:numCache>
                <c:formatCode>General</c:formatCode>
                <c:ptCount val="6"/>
                <c:pt idx="0">
                  <c:v>479.0</c:v>
                </c:pt>
                <c:pt idx="1">
                  <c:v>524.0</c:v>
                </c:pt>
                <c:pt idx="2">
                  <c:v>468.0</c:v>
                </c:pt>
                <c:pt idx="3">
                  <c:v>515.0</c:v>
                </c:pt>
                <c:pt idx="4">
                  <c:v>540.0</c:v>
                </c:pt>
                <c:pt idx="5">
                  <c:v>438.0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503112"/>
        <c:axId val="2078364600"/>
      </c:lineChart>
      <c:catAx>
        <c:axId val="212250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8364600"/>
        <c:crosses val="autoZero"/>
        <c:auto val="1"/>
        <c:lblAlgn val="ctr"/>
        <c:lblOffset val="100"/>
        <c:noMultiLvlLbl val="0"/>
      </c:catAx>
      <c:valAx>
        <c:axId val="2078364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2503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Sheet1!$L$62</c:f>
              <c:strCache>
                <c:ptCount val="1"/>
                <c:pt idx="0">
                  <c:v>Impact factor</c:v>
                </c:pt>
              </c:strCache>
            </c:strRef>
          </c:tx>
          <c:invertIfNegative val="0"/>
          <c:cat>
            <c:numRef>
              <c:f>Sheet1!$K$63:$K$67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Sheet1!$L$63:$L$66</c:f>
              <c:numCache>
                <c:formatCode>General</c:formatCode>
                <c:ptCount val="4"/>
                <c:pt idx="0">
                  <c:v>6.186</c:v>
                </c:pt>
                <c:pt idx="1">
                  <c:v>5.912</c:v>
                </c:pt>
                <c:pt idx="2">
                  <c:v>5.785</c:v>
                </c:pt>
                <c:pt idx="3">
                  <c:v>5.939</c:v>
                </c:pt>
              </c:numCache>
            </c:numRef>
          </c:val>
        </c:ser>
        <c:ser>
          <c:idx val="2"/>
          <c:order val="1"/>
          <c:tx>
            <c:strRef>
              <c:f>Sheet1!$M$62</c:f>
              <c:strCache>
                <c:ptCount val="1"/>
                <c:pt idx="0">
                  <c:v>5 year impact factor</c:v>
                </c:pt>
              </c:strCache>
            </c:strRef>
          </c:tx>
          <c:invertIfNegative val="0"/>
          <c:cat>
            <c:numRef>
              <c:f>Sheet1!$K$63:$K$67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Sheet1!$M$63:$M$66</c:f>
              <c:numCache>
                <c:formatCode>General</c:formatCode>
                <c:ptCount val="4"/>
                <c:pt idx="0">
                  <c:v>6.346</c:v>
                </c:pt>
                <c:pt idx="1">
                  <c:v>6.309</c:v>
                </c:pt>
                <c:pt idx="2">
                  <c:v>6.553</c:v>
                </c:pt>
                <c:pt idx="3">
                  <c:v>6.706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416472"/>
        <c:axId val="2122413480"/>
      </c:barChart>
      <c:catAx>
        <c:axId val="212241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2413480"/>
        <c:crosses val="autoZero"/>
        <c:auto val="1"/>
        <c:lblAlgn val="ctr"/>
        <c:lblOffset val="100"/>
        <c:noMultiLvlLbl val="0"/>
      </c:catAx>
      <c:valAx>
        <c:axId val="2122413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2416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Sheet1!$M$72</c:f>
              <c:strCache>
                <c:ptCount val="1"/>
                <c:pt idx="0">
                  <c:v>Total cites</c:v>
                </c:pt>
              </c:strCache>
            </c:strRef>
          </c:tx>
          <c:cat>
            <c:numRef>
              <c:f>Sheet1!$L$73:$L$77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Sheet1!$M$73:$M$76</c:f>
              <c:numCache>
                <c:formatCode>#,##0</c:formatCode>
                <c:ptCount val="4"/>
                <c:pt idx="0">
                  <c:v>27366.0</c:v>
                </c:pt>
                <c:pt idx="1">
                  <c:v>29593.0</c:v>
                </c:pt>
                <c:pt idx="2">
                  <c:v>34230.0</c:v>
                </c:pt>
                <c:pt idx="3">
                  <c:v>39856.0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392056"/>
        <c:axId val="2122379384"/>
      </c:lineChart>
      <c:catAx>
        <c:axId val="212239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2379384"/>
        <c:crosses val="autoZero"/>
        <c:auto val="1"/>
        <c:lblAlgn val="ctr"/>
        <c:lblOffset val="100"/>
        <c:noMultiLvlLbl val="0"/>
      </c:catAx>
      <c:valAx>
        <c:axId val="2122379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2392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D02E5-0381-EB45-A89F-01F843635EEF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EC9C2-7308-BA42-9C54-D14CF4731B4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Value for money</a:t>
          </a:r>
          <a:endParaRPr lang="en-US" sz="2000" dirty="0"/>
        </a:p>
      </dgm:t>
    </dgm:pt>
    <dgm:pt modelId="{62D4A159-2DDF-5F41-9DBA-95F06DA6AED8}" type="parTrans" cxnId="{A2BCB636-5FE5-B247-9A96-21771E6FAB19}">
      <dgm:prSet/>
      <dgm:spPr/>
      <dgm:t>
        <a:bodyPr/>
        <a:lstStyle/>
        <a:p>
          <a:endParaRPr lang="en-US"/>
        </a:p>
      </dgm:t>
    </dgm:pt>
    <dgm:pt modelId="{1E799712-49A7-E44D-86CA-B197FE48BBD2}" type="sibTrans" cxnId="{A2BCB636-5FE5-B247-9A96-21771E6FAB19}">
      <dgm:prSet/>
      <dgm:spPr/>
      <dgm:t>
        <a:bodyPr/>
        <a:lstStyle/>
        <a:p>
          <a:endParaRPr lang="en-US"/>
        </a:p>
      </dgm:t>
    </dgm:pt>
    <dgm:pt modelId="{6C66D4AB-16C1-5344-ADE6-C8EB937A651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 smtClean="0"/>
            <a:t>Patient safety</a:t>
          </a:r>
          <a:endParaRPr lang="en-US" sz="1600" b="1" dirty="0"/>
        </a:p>
      </dgm:t>
    </dgm:pt>
    <dgm:pt modelId="{5CE3DD0F-A901-3D42-8AE8-2CD0BFA699AA}" type="parTrans" cxnId="{5AEFFBDF-CA45-9D4D-B494-F6C8C8DEE5C8}">
      <dgm:prSet/>
      <dgm:spPr/>
      <dgm:t>
        <a:bodyPr/>
        <a:lstStyle/>
        <a:p>
          <a:endParaRPr lang="en-US"/>
        </a:p>
      </dgm:t>
    </dgm:pt>
    <dgm:pt modelId="{BAC96B5D-88E5-2445-A236-BE98837410EE}" type="sibTrans" cxnId="{5AEFFBDF-CA45-9D4D-B494-F6C8C8DEE5C8}">
      <dgm:prSet/>
      <dgm:spPr/>
      <dgm:t>
        <a:bodyPr/>
        <a:lstStyle/>
        <a:p>
          <a:endParaRPr lang="en-US"/>
        </a:p>
      </dgm:t>
    </dgm:pt>
    <dgm:pt modelId="{4CC4858F-1C59-CC45-92AB-FACB3BBD505D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25BD048F-3E14-A745-868A-8EEB208E185B}" type="parTrans" cxnId="{59A63764-C91C-224D-81E5-EF43B015CBE4}">
      <dgm:prSet/>
      <dgm:spPr/>
      <dgm:t>
        <a:bodyPr/>
        <a:lstStyle/>
        <a:p>
          <a:endParaRPr lang="en-US"/>
        </a:p>
      </dgm:t>
    </dgm:pt>
    <dgm:pt modelId="{6AA94EF3-AA04-514D-B103-A1296F3466A9}" type="sibTrans" cxnId="{59A63764-C91C-224D-81E5-EF43B015CBE4}">
      <dgm:prSet/>
      <dgm:spPr/>
      <dgm:t>
        <a:bodyPr/>
        <a:lstStyle/>
        <a:p>
          <a:endParaRPr lang="en-US"/>
        </a:p>
      </dgm:t>
    </dgm:pt>
    <dgm:pt modelId="{5C72B185-C6BE-604C-BCC5-60144A42F54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Clinical</a:t>
          </a:r>
          <a:br>
            <a:rPr lang="en-US" dirty="0" smtClean="0"/>
          </a:br>
          <a:r>
            <a:rPr lang="en-US" dirty="0" smtClean="0"/>
            <a:t>performance </a:t>
          </a:r>
          <a:endParaRPr lang="en-US" dirty="0"/>
        </a:p>
      </dgm:t>
    </dgm:pt>
    <dgm:pt modelId="{01BC16F5-4F93-9749-BED0-820F4169A946}" type="parTrans" cxnId="{7515DE4E-35FD-9D40-AE43-9110A760D891}">
      <dgm:prSet/>
      <dgm:spPr/>
      <dgm:t>
        <a:bodyPr/>
        <a:lstStyle/>
        <a:p>
          <a:endParaRPr lang="en-US"/>
        </a:p>
      </dgm:t>
    </dgm:pt>
    <dgm:pt modelId="{3FE8D2DF-ED24-5E46-AB6F-6F8C042E2A17}" type="sibTrans" cxnId="{7515DE4E-35FD-9D40-AE43-9110A760D891}">
      <dgm:prSet/>
      <dgm:spPr/>
      <dgm:t>
        <a:bodyPr/>
        <a:lstStyle/>
        <a:p>
          <a:endParaRPr lang="en-US"/>
        </a:p>
      </dgm:t>
    </dgm:pt>
    <dgm:pt modelId="{A25255F8-4267-994B-A441-F6A55F25CB00}" type="pres">
      <dgm:prSet presAssocID="{309D02E5-0381-EB45-A89F-01F843635EE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C4723-87C8-EC49-BB51-C2F9A3293812}" type="pres">
      <dgm:prSet presAssocID="{309D02E5-0381-EB45-A89F-01F843635EE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2F21D-DA08-994F-8132-1C10FB397CF8}" type="pres">
      <dgm:prSet presAssocID="{309D02E5-0381-EB45-A89F-01F843635EE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CC699-0867-6843-BE19-604315489FE4}" type="pres">
      <dgm:prSet presAssocID="{309D02E5-0381-EB45-A89F-01F843635EE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B2A12-1C30-EF46-8BA3-88838EB4B330}" type="pres">
      <dgm:prSet presAssocID="{309D02E5-0381-EB45-A89F-01F843635EE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E56F3-24C5-7149-8851-95B9CF90F5A1}" type="presOf" srcId="{4CC4858F-1C59-CC45-92AB-FACB3BBD505D}" destId="{3D7CC699-0867-6843-BE19-604315489FE4}" srcOrd="0" destOrd="0" presId="urn:microsoft.com/office/officeart/2005/8/layout/pyramid4"/>
    <dgm:cxn modelId="{7515DE4E-35FD-9D40-AE43-9110A760D891}" srcId="{309D02E5-0381-EB45-A89F-01F843635EEF}" destId="{5C72B185-C6BE-604C-BCC5-60144A42F54C}" srcOrd="3" destOrd="0" parTransId="{01BC16F5-4F93-9749-BED0-820F4169A946}" sibTransId="{3FE8D2DF-ED24-5E46-AB6F-6F8C042E2A17}"/>
    <dgm:cxn modelId="{A2BCB636-5FE5-B247-9A96-21771E6FAB19}" srcId="{309D02E5-0381-EB45-A89F-01F843635EEF}" destId="{01CEC9C2-7308-BA42-9C54-D14CF4731B41}" srcOrd="0" destOrd="0" parTransId="{62D4A159-2DDF-5F41-9DBA-95F06DA6AED8}" sibTransId="{1E799712-49A7-E44D-86CA-B197FE48BBD2}"/>
    <dgm:cxn modelId="{93C19543-AB50-0E45-AAF3-4B1DA4979EAE}" type="presOf" srcId="{6C66D4AB-16C1-5344-ADE6-C8EB937A6517}" destId="{BF42F21D-DA08-994F-8132-1C10FB397CF8}" srcOrd="0" destOrd="0" presId="urn:microsoft.com/office/officeart/2005/8/layout/pyramid4"/>
    <dgm:cxn modelId="{D8D95127-6B52-9D4A-A198-FB56EF81A303}" type="presOf" srcId="{5C72B185-C6BE-604C-BCC5-60144A42F54C}" destId="{012B2A12-1C30-EF46-8BA3-88838EB4B330}" srcOrd="0" destOrd="0" presId="urn:microsoft.com/office/officeart/2005/8/layout/pyramid4"/>
    <dgm:cxn modelId="{59A63764-C91C-224D-81E5-EF43B015CBE4}" srcId="{309D02E5-0381-EB45-A89F-01F843635EEF}" destId="{4CC4858F-1C59-CC45-92AB-FACB3BBD505D}" srcOrd="2" destOrd="0" parTransId="{25BD048F-3E14-A745-868A-8EEB208E185B}" sibTransId="{6AA94EF3-AA04-514D-B103-A1296F3466A9}"/>
    <dgm:cxn modelId="{5AEFFBDF-CA45-9D4D-B494-F6C8C8DEE5C8}" srcId="{309D02E5-0381-EB45-A89F-01F843635EEF}" destId="{6C66D4AB-16C1-5344-ADE6-C8EB937A6517}" srcOrd="1" destOrd="0" parTransId="{5CE3DD0F-A901-3D42-8AE8-2CD0BFA699AA}" sibTransId="{BAC96B5D-88E5-2445-A236-BE98837410EE}"/>
    <dgm:cxn modelId="{23445996-9135-9F42-BD59-7E63E13EEAFD}" type="presOf" srcId="{01CEC9C2-7308-BA42-9C54-D14CF4731B41}" destId="{E08C4723-87C8-EC49-BB51-C2F9A3293812}" srcOrd="0" destOrd="0" presId="urn:microsoft.com/office/officeart/2005/8/layout/pyramid4"/>
    <dgm:cxn modelId="{E9136BEB-0358-1646-9BCC-769B620C7EC8}" type="presOf" srcId="{309D02E5-0381-EB45-A89F-01F843635EEF}" destId="{A25255F8-4267-994B-A441-F6A55F25CB00}" srcOrd="0" destOrd="0" presId="urn:microsoft.com/office/officeart/2005/8/layout/pyramid4"/>
    <dgm:cxn modelId="{8CDD369E-A8C3-8447-9D11-C4CDE00C1A0E}" type="presParOf" srcId="{A25255F8-4267-994B-A441-F6A55F25CB00}" destId="{E08C4723-87C8-EC49-BB51-C2F9A3293812}" srcOrd="0" destOrd="0" presId="urn:microsoft.com/office/officeart/2005/8/layout/pyramid4"/>
    <dgm:cxn modelId="{BCA9F06C-D57B-AC49-BC81-E57AC1AEC4F7}" type="presParOf" srcId="{A25255F8-4267-994B-A441-F6A55F25CB00}" destId="{BF42F21D-DA08-994F-8132-1C10FB397CF8}" srcOrd="1" destOrd="0" presId="urn:microsoft.com/office/officeart/2005/8/layout/pyramid4"/>
    <dgm:cxn modelId="{107196E0-3874-554B-8BB7-03FE9A6DE9DA}" type="presParOf" srcId="{A25255F8-4267-994B-A441-F6A55F25CB00}" destId="{3D7CC699-0867-6843-BE19-604315489FE4}" srcOrd="2" destOrd="0" presId="urn:microsoft.com/office/officeart/2005/8/layout/pyramid4"/>
    <dgm:cxn modelId="{3F9BC7A5-E8A8-5D4B-B221-0CD5A27C680D}" type="presParOf" srcId="{A25255F8-4267-994B-A441-F6A55F25CB00}" destId="{012B2A12-1C30-EF46-8BA3-88838EB4B33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C4723-87C8-EC49-BB51-C2F9A3293812}">
      <dsp:nvSpPr>
        <dsp:cNvPr id="0" name=""/>
        <dsp:cNvSpPr/>
      </dsp:nvSpPr>
      <dsp:spPr>
        <a:xfrm>
          <a:off x="4311650" y="0"/>
          <a:ext cx="2247900" cy="2247900"/>
        </a:xfrm>
        <a:prstGeom prst="triangle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Value for money</a:t>
          </a:r>
          <a:endParaRPr lang="en-US" sz="2000" kern="1200" dirty="0"/>
        </a:p>
      </dsp:txBody>
      <dsp:txXfrm>
        <a:off x="4873625" y="1123950"/>
        <a:ext cx="1123950" cy="1123950"/>
      </dsp:txXfrm>
    </dsp:sp>
    <dsp:sp modelId="{BF42F21D-DA08-994F-8132-1C10FB397CF8}">
      <dsp:nvSpPr>
        <dsp:cNvPr id="0" name=""/>
        <dsp:cNvSpPr/>
      </dsp:nvSpPr>
      <dsp:spPr>
        <a:xfrm>
          <a:off x="3187700" y="2247900"/>
          <a:ext cx="2247900" cy="2247900"/>
        </a:xfrm>
        <a:prstGeom prst="triangle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Patient safety</a:t>
          </a:r>
          <a:endParaRPr lang="en-US" sz="1600" b="1" kern="1200" dirty="0"/>
        </a:p>
      </dsp:txBody>
      <dsp:txXfrm>
        <a:off x="3749675" y="3371850"/>
        <a:ext cx="1123950" cy="1123950"/>
      </dsp:txXfrm>
    </dsp:sp>
    <dsp:sp modelId="{3D7CC699-0867-6843-BE19-604315489FE4}">
      <dsp:nvSpPr>
        <dsp:cNvPr id="0" name=""/>
        <dsp:cNvSpPr/>
      </dsp:nvSpPr>
      <dsp:spPr>
        <a:xfrm rot="10800000">
          <a:off x="4311650" y="2247900"/>
          <a:ext cx="2247900" cy="22479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Evidence</a:t>
          </a:r>
          <a:endParaRPr lang="en-US" sz="1500" kern="1200" dirty="0"/>
        </a:p>
      </dsp:txBody>
      <dsp:txXfrm rot="10800000">
        <a:off x="4873625" y="2247900"/>
        <a:ext cx="1123950" cy="1123950"/>
      </dsp:txXfrm>
    </dsp:sp>
    <dsp:sp modelId="{012B2A12-1C30-EF46-8BA3-88838EB4B330}">
      <dsp:nvSpPr>
        <dsp:cNvPr id="0" name=""/>
        <dsp:cNvSpPr/>
      </dsp:nvSpPr>
      <dsp:spPr>
        <a:xfrm>
          <a:off x="5435600" y="2247900"/>
          <a:ext cx="2247900" cy="2247900"/>
        </a:xfrm>
        <a:prstGeom prst="triangle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Clinical</a:t>
          </a:r>
          <a:br>
            <a:rPr lang="en-US" sz="1500" kern="1200" dirty="0" smtClean="0"/>
          </a:br>
          <a:r>
            <a:rPr lang="en-US" sz="1500" kern="1200" dirty="0" smtClean="0"/>
            <a:t>performance </a:t>
          </a:r>
          <a:endParaRPr lang="en-US" sz="1500" kern="1200" dirty="0"/>
        </a:p>
      </dsp:txBody>
      <dsp:txXfrm>
        <a:off x="5997575" y="3371850"/>
        <a:ext cx="1123950" cy="112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9645-7F0B-164A-AC44-0A7BE1FF6A2C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DD76-1F2F-7046-8AF1-44C3FBBD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8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8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Olus</a:t>
            </a:r>
            <a:r>
              <a:rPr lang="en-GB" dirty="0" smtClean="0"/>
              <a:t> multiple other products: </a:t>
            </a:r>
            <a:r>
              <a:rPr lang="en-GB" dirty="0" err="1" smtClean="0"/>
              <a:t>etxtbooks</a:t>
            </a:r>
            <a:r>
              <a:rPr lang="en-GB" baseline="0" dirty="0" smtClean="0"/>
              <a:t> such as </a:t>
            </a:r>
            <a:r>
              <a:rPr lang="en-GB" baseline="0" dirty="0" err="1" smtClean="0"/>
              <a:t>Dynamed</a:t>
            </a:r>
            <a:r>
              <a:rPr lang="en-GB" baseline="0" dirty="0" smtClean="0"/>
              <a:t>, Clinical Evidence, national and international guidelines and so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9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NB Also reviews such as those published under specific programme grants and reviews with authors working for organisations where</a:t>
            </a:r>
            <a:r>
              <a:rPr lang="en-GB" baseline="0" dirty="0" smtClean="0"/>
              <a:t> OA is mandated, e.g. NIH, </a:t>
            </a:r>
            <a:r>
              <a:rPr lang="en-GB" baseline="0" dirty="0" err="1" smtClean="0"/>
              <a:t>Wellcome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0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1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Avastin</a:t>
            </a:r>
            <a:r>
              <a:rPr lang="en-US" dirty="0" smtClean="0"/>
              <a:t> (</a:t>
            </a:r>
            <a:r>
              <a:rPr lang="en-US" dirty="0" err="1" smtClean="0"/>
              <a:t>bevacizumab</a:t>
            </a:r>
            <a:r>
              <a:rPr lang="en-US" dirty="0" smtClean="0"/>
              <a:t>)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Lucentis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ranibizumab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DD76-1F2F-7046-8AF1-44C3FBBD59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3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</a:t>
            </a:r>
            <a:r>
              <a:rPr lang="fr-FR" dirty="0" smtClean="0"/>
              <a:t>’</a:t>
            </a:r>
            <a:r>
              <a:rPr lang="en-GB" dirty="0" smtClean="0"/>
              <a:t>t have to say much here – </a:t>
            </a:r>
            <a:r>
              <a:rPr lang="en-GB" dirty="0" err="1" smtClean="0"/>
              <a:t>alll</a:t>
            </a:r>
            <a:r>
              <a:rPr lang="en-GB" dirty="0" smtClean="0"/>
              <a:t> covered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0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31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Say something about 20</a:t>
            </a:r>
            <a:r>
              <a:rPr lang="en-GB" baseline="30000" dirty="0" smtClean="0"/>
              <a:t>th</a:t>
            </a:r>
            <a:r>
              <a:rPr lang="en-GB" dirty="0" smtClean="0"/>
              <a:t> Anniversary.</a:t>
            </a:r>
            <a:r>
              <a:rPr lang="en-GB" baseline="0" dirty="0" smtClean="0"/>
              <a:t> Moving into adulthood. No longer pioneers but still have important contribution to make as an international, independent producer of high quality SRs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7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</a:t>
            </a:r>
            <a:r>
              <a:rPr lang="en-GB" baseline="0" dirty="0" smtClean="0"/>
              <a:t> you for generous invitation and for giving up your time to meet 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hope that will have opportunity to have a two way conversation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my presentation I will say a few words about each of the items on this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46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6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21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40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49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7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Tell story about</a:t>
            </a:r>
            <a:r>
              <a:rPr lang="en-GB" baseline="0" dirty="0" smtClean="0"/>
              <a:t> Clinical Evidence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24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78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71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highest group of users are people from francophone countries</a:t>
            </a:r>
          </a:p>
          <a:p>
            <a:endParaRPr lang="en-GB" dirty="0" smtClean="0"/>
          </a:p>
          <a:p>
            <a:r>
              <a:rPr lang="en-GB" dirty="0" smtClean="0"/>
              <a:t>If you produce content for people in their own language, people will come to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2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3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41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98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67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63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0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62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0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23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90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9C962-BCBC-4416-AD29-48201099EAA9}" type="slidenum">
              <a:rPr lang="en-AU" smtClean="0">
                <a:ea typeface="MS PGothic" pitchFamily="34" charset="-128"/>
              </a:rPr>
              <a:pPr/>
              <a:t>45</a:t>
            </a:fld>
            <a:endParaRPr lang="en-AU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951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8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1999 I attended a talk given by Professor Per </a:t>
            </a:r>
            <a:r>
              <a:rPr lang="en-GB" dirty="0" err="1" smtClean="0"/>
              <a:t>Fugelli</a:t>
            </a:r>
            <a:r>
              <a:rPr lang="en-GB" dirty="0" smtClean="0"/>
              <a:t>, Prof of Social Medicine in </a:t>
            </a:r>
            <a:r>
              <a:rPr lang="en-GB" dirty="0" err="1" smtClean="0"/>
              <a:t>Olso</a:t>
            </a:r>
            <a:r>
              <a:rPr lang="en-GB" dirty="0" smtClean="0"/>
              <a:t>. It has an </a:t>
            </a:r>
            <a:r>
              <a:rPr lang="en-GB" dirty="0" err="1" smtClean="0"/>
              <a:t>enrmous</a:t>
            </a:r>
            <a:r>
              <a:rPr lang="en-GB" baseline="0" dirty="0" smtClean="0"/>
              <a:t> impact on me and my career.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subject was Trust between patients and doctors, Prof </a:t>
            </a:r>
            <a:r>
              <a:rPr lang="en-GB" baseline="0" dirty="0" err="1" smtClean="0"/>
              <a:t>Fugelli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descrbied</a:t>
            </a:r>
            <a:r>
              <a:rPr lang="en-GB" baseline="0" dirty="0" smtClean="0"/>
              <a:t> the building blocks of 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90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6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02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9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was very taken by two of the 5 elements: shared power and realism. They influenced my practice until 2003 when I left to move to the BMJ and they are at the heart of how I see my role now. How can you have shared</a:t>
            </a:r>
            <a:r>
              <a:rPr lang="en-GB" baseline="0" dirty="0" smtClean="0"/>
              <a:t> power with access to knowledge, and realism is central to Evidence informed health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7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evidence so important to health systems: I would</a:t>
            </a:r>
            <a:r>
              <a:rPr lang="en-US" baseline="0" dirty="0" smtClean="0"/>
              <a:t> suggest that it is even more important now in times of stringency: where providers need to ensure value for money, so investing in </a:t>
            </a:r>
            <a:r>
              <a:rPr lang="en-US" baseline="0" dirty="0" err="1" smtClean="0"/>
              <a:t>internvetions</a:t>
            </a:r>
            <a:r>
              <a:rPr lang="en-US" baseline="0" dirty="0" smtClean="0"/>
              <a:t> that are proven to have benefit, and where there is so much concern to protect patient safety and to ensure that health </a:t>
            </a:r>
            <a:r>
              <a:rPr lang="en-US" baseline="0" dirty="0" err="1" smtClean="0"/>
              <a:t>professioanls</a:t>
            </a:r>
            <a:r>
              <a:rPr lang="en-US" baseline="0" dirty="0" smtClean="0"/>
              <a:t> deliver the best possible care. Evidence impacts on all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7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0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4476-281F-42F4-BBE5-D08C42FBF91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7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5B9E-B30E-4E89-9803-F56C39F1170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1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Cochrane: the next decade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Tovey</a:t>
            </a:r>
            <a:br>
              <a:rPr lang="en-GB" dirty="0" smtClean="0"/>
            </a:br>
            <a:r>
              <a:rPr lang="en-GB" dirty="0" smtClean="0"/>
              <a:t>Editor in Chief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8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216424"/>
              </p:ext>
            </p:extLst>
          </p:nvPr>
        </p:nvGraphicFramePr>
        <p:xfrm>
          <a:off x="1096963" y="1961859"/>
          <a:ext cx="7769946" cy="390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23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1133"/>
            <a:ext cx="10058400" cy="1450757"/>
          </a:xfrm>
        </p:spPr>
        <p:txBody>
          <a:bodyPr/>
          <a:lstStyle/>
          <a:p>
            <a:r>
              <a:rPr lang="en-GB" dirty="0" smtClean="0"/>
              <a:t>Where are we now: Access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542" y="1772817"/>
            <a:ext cx="94869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5733256"/>
            <a:ext cx="1549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2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	</a:t>
            </a:r>
            <a:r>
              <a:rPr lang="en-GB" i="1" dirty="0" smtClean="0"/>
              <a:t>The Cochrane Library</a:t>
            </a:r>
            <a:endParaRPr lang="en-GB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72816"/>
            <a:ext cx="72968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8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	</a:t>
            </a:r>
            <a:r>
              <a:rPr lang="en-GB" i="1" dirty="0"/>
              <a:t>The Cochrane Library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72816"/>
            <a:ext cx="72968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542" y="2204864"/>
            <a:ext cx="7088585" cy="29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07701" y="5589241"/>
            <a:ext cx="355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E-Textbooks, guidelines……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8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now: Access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1988841"/>
            <a:ext cx="5503576" cy="9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20203" y="2132857"/>
            <a:ext cx="3648405" cy="3139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Green OA model: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All new and updated reviews free to access 12 months after publication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Author retains copyright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Reviews will be deposited in PubMed Central or equivalent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9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1988841"/>
            <a:ext cx="5503576" cy="9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20203" y="2132856"/>
            <a:ext cx="3648405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Green OA model: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All new and updated reviews will be free to access 12 months after publication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Author retains copyright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Reviews will be deposited in PubMed Central or equivalent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6099" y="3174458"/>
            <a:ext cx="3360373" cy="31393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Gold OA model:</a:t>
            </a:r>
          </a:p>
          <a:p>
            <a:endParaRPr lang="en-GB" dirty="0" smtClean="0"/>
          </a:p>
          <a:p>
            <a:r>
              <a:rPr lang="en-GB" dirty="0" smtClean="0"/>
              <a:t>Full OA “author pays” model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Creative Commons licence  </a:t>
            </a:r>
            <a:r>
              <a:rPr lang="en-GB" dirty="0" err="1" smtClean="0"/>
              <a:t>ie</a:t>
            </a:r>
            <a:r>
              <a:rPr lang="en-GB" dirty="0" smtClean="0"/>
              <a:t> cc-by-</a:t>
            </a:r>
            <a:r>
              <a:rPr lang="en-GB" dirty="0" err="1" smtClean="0"/>
              <a:t>nc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0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Green OA: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693 reviews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385 protocols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Gold OA: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15 reviews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 protocol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now: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09" y="1823617"/>
            <a:ext cx="7672211" cy="43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389281"/>
              </p:ext>
            </p:extLst>
          </p:nvPr>
        </p:nvGraphicFramePr>
        <p:xfrm>
          <a:off x="3810001" y="2057399"/>
          <a:ext cx="5329039" cy="388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3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93795"/>
              </p:ext>
            </p:extLst>
          </p:nvPr>
        </p:nvGraphicFramePr>
        <p:xfrm>
          <a:off x="3810000" y="2057401"/>
          <a:ext cx="5476443" cy="380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5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</a:p>
          <a:p>
            <a:r>
              <a:rPr lang="en-US" dirty="0" smtClean="0"/>
              <a:t>Introduction to Cochrane</a:t>
            </a:r>
          </a:p>
          <a:p>
            <a:r>
              <a:rPr lang="en-US" dirty="0" smtClean="0"/>
              <a:t>Challenges for systematic review producers</a:t>
            </a:r>
          </a:p>
          <a:p>
            <a:r>
              <a:rPr lang="en-US" dirty="0" smtClean="0"/>
              <a:t>Cochrane Strategy to 2020</a:t>
            </a:r>
          </a:p>
          <a:p>
            <a:r>
              <a:rPr lang="en-US" dirty="0" smtClean="0"/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Reviews published since 2011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/>
              <a:t>76 reviews have been published in 3 guidelines</a:t>
            </a:r>
            <a:endParaRPr lang="en-GB" dirty="0"/>
          </a:p>
          <a:p>
            <a:pPr lvl="1"/>
            <a:r>
              <a:rPr lang="en-US" dirty="0"/>
              <a:t>20 reviews in 4 guidelines</a:t>
            </a:r>
            <a:endParaRPr lang="en-GB" dirty="0"/>
          </a:p>
          <a:p>
            <a:pPr lvl="1"/>
            <a:r>
              <a:rPr lang="en-US" dirty="0"/>
              <a:t> 6 reviews in 5 guidelines</a:t>
            </a:r>
            <a:endParaRPr lang="en-GB" dirty="0"/>
          </a:p>
          <a:p>
            <a:pPr lvl="1"/>
            <a:r>
              <a:rPr lang="en-US" dirty="0"/>
              <a:t> 1 review in 6 guidelines</a:t>
            </a:r>
            <a:endParaRPr lang="en-GB" dirty="0"/>
          </a:p>
          <a:p>
            <a:pPr lvl="1"/>
            <a:r>
              <a:rPr lang="en-US" dirty="0"/>
              <a:t> 1 review in 7 guidelines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0194" y="5840216"/>
            <a:ext cx="272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Ann </a:t>
            </a:r>
            <a:r>
              <a:rPr lang="en-US" dirty="0" err="1" smtClean="0"/>
              <a:t>Eisinga</a:t>
            </a:r>
            <a:r>
              <a:rPr lang="en-US" dirty="0" smtClean="0"/>
              <a:t>, UKCC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19147"/>
              </p:ext>
            </p:extLst>
          </p:nvPr>
        </p:nvGraphicFramePr>
        <p:xfrm>
          <a:off x="2312736" y="2250809"/>
          <a:ext cx="6457794" cy="3043084"/>
        </p:xfrm>
        <a:graphic>
          <a:graphicData uri="http://schemas.openxmlformats.org/drawingml/2006/table">
            <a:tbl>
              <a:tblPr/>
              <a:tblGrid>
                <a:gridCol w="480580"/>
                <a:gridCol w="5977214"/>
              </a:tblGrid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Title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Spinal manipulative therapy for low-back pain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oral iron supplementation during pregnancy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Colloids versus crystalloids for fluid resuscitation in critically ill patients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Statins for the primary prevention of cardiovascular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Vaccines for preventing influenza in healthy adults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Vitamin D supplementation for women during pregnancy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skin-to-skin contact for mothers and their healthy newborn infants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Vitamin C for preventing and treating the common cold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Interventions for preventing obesity in children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Interventions for visual field defects in patients with stroke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94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noteworthy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Tamiflu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Avastin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And one very nice email..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58" y="2199797"/>
            <a:ext cx="5248181" cy="3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</a:p>
          <a:p>
            <a:r>
              <a:rPr lang="en-US" dirty="0" smtClean="0"/>
              <a:t>Introduction to Cochrane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Challenges for systematic review producers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Cochrane Strategy to 2020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Reporting bias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Increased expectations of funders and users</a:t>
            </a:r>
          </a:p>
          <a:p>
            <a:pPr lvl="1"/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Timeliness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Open access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Knowledge translation / dissemination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</a:p>
          <a:p>
            <a:r>
              <a:rPr lang="en-US" dirty="0" smtClean="0"/>
              <a:t>Introduction to Cochrane</a:t>
            </a:r>
          </a:p>
          <a:p>
            <a:r>
              <a:rPr lang="en-US" dirty="0" smtClean="0"/>
              <a:t>Challenges for systematic review producers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Cochrane Strategy to 2020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703" y="476673"/>
            <a:ext cx="12669377" cy="492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7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912"/>
            <a:ext cx="12376208" cy="1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3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912"/>
            <a:ext cx="12376208" cy="1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1424" y="1052736"/>
            <a:ext cx="499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PRODUCING EVIDENCE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03979" y="1772816"/>
            <a:ext cx="528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MAKING OUR EVIDENCE ACCESSIBLE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7381" y="5157192"/>
            <a:ext cx="47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ADVOCATING FOR EVIDENCE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92011" y="5373217"/>
            <a:ext cx="528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BUILDING AN EFFECTIVE AND SUSTAINABLE ORGANISATION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7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6879" y="3244334"/>
            <a:ext cx="360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PRODUCING EVIDENCE</a:t>
            </a:r>
            <a:endParaRPr lang="en-GB" sz="2800" b="1" dirty="0"/>
          </a:p>
        </p:txBody>
      </p:sp>
      <p:pic>
        <p:nvPicPr>
          <p:cNvPr id="3" name="Picture 2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5" y="908721"/>
            <a:ext cx="3187700" cy="1914525"/>
          </a:xfrm>
          <a:prstGeom prst="rect">
            <a:avLst/>
          </a:prstGeom>
        </p:spPr>
      </p:pic>
      <p:pic>
        <p:nvPicPr>
          <p:cNvPr id="4" name="Picture 3" descr="swiss_watch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182" y="692697"/>
            <a:ext cx="2761489" cy="20342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499" y="3861048"/>
            <a:ext cx="3012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28" y="4581128"/>
            <a:ext cx="294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6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is evidence important?</a:t>
            </a:r>
          </a:p>
          <a:p>
            <a:r>
              <a:rPr lang="en-US" dirty="0" smtClean="0"/>
              <a:t>Introduction to Cochrane</a:t>
            </a:r>
          </a:p>
          <a:p>
            <a:r>
              <a:rPr lang="en-US" dirty="0" smtClean="0"/>
              <a:t>Challenges for systematic review producers</a:t>
            </a:r>
          </a:p>
          <a:p>
            <a:r>
              <a:rPr lang="en-US" dirty="0" smtClean="0"/>
              <a:t>Cochrane Strategy to 2020</a:t>
            </a:r>
          </a:p>
          <a:p>
            <a:r>
              <a:rPr lang="en-US" dirty="0" smtClean="0"/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2" y="260649"/>
            <a:ext cx="4489405" cy="15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71" y="3068960"/>
            <a:ext cx="177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1797" y="3244334"/>
            <a:ext cx="570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MAKING OUR  EVIDENCE ACCESSIBLE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425" y="1052737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957" y="764705"/>
            <a:ext cx="5503576" cy="9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4638" y="4293097"/>
            <a:ext cx="3935719" cy="20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3445" y="4437113"/>
            <a:ext cx="3556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3766" y="1988841"/>
            <a:ext cx="4138657" cy="11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6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488" y="1268760"/>
            <a:ext cx="700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ADVOCATING FOR EVIDENCE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9723" y="4563126"/>
            <a:ext cx="7008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BUILDING AND EFFECTIVE AND SUSTAINABLE ORGANISATION</a:t>
            </a:r>
            <a:endParaRPr lang="en-GB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2870" t="42657" r="29578" b="7581"/>
          <a:stretch>
            <a:fillRect/>
          </a:stretch>
        </p:blipFill>
        <p:spPr bwMode="auto">
          <a:xfrm>
            <a:off x="9072331" y="2492896"/>
            <a:ext cx="214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72" y="2564904"/>
            <a:ext cx="3264363" cy="17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67" y="5301209"/>
            <a:ext cx="1219203" cy="40233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2315" y="332656"/>
            <a:ext cx="29163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2.gstatic.com/images?q=tbn:ANd9GcRu9VTQHpHFQ23ULz4YAM-Vp1AFf9L6iiCE-MuMizVBA3t1RiEi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7755" y="1844824"/>
            <a:ext cx="4229911" cy="2376264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9616" y="5373216"/>
            <a:ext cx="107006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361" y="5877272"/>
            <a:ext cx="2431967" cy="7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0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Making evidence accessible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602" r="6168"/>
          <a:stretch>
            <a:fillRect/>
          </a:stretch>
        </p:blipFill>
        <p:spPr bwMode="auto">
          <a:xfrm>
            <a:off x="1987133" y="1793883"/>
            <a:ext cx="8806599" cy="46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1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key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Sorted by clinical outcomes that matter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Takes into consideration issues that increase/decrease our confidence in the results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Report “relative” and “absolute” effects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Move away from p&lt;0.05 to “minimum important difference”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Making evidence accessible: translations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1772816"/>
            <a:ext cx="9880823" cy="45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Making evidence accessible: translations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306" y="2204864"/>
            <a:ext cx="8616333" cy="41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0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</a:p>
          <a:p>
            <a:r>
              <a:rPr lang="en-US" dirty="0" smtClean="0"/>
              <a:t>Introduction to Cochrane</a:t>
            </a:r>
          </a:p>
          <a:p>
            <a:r>
              <a:rPr lang="en-US" dirty="0" smtClean="0"/>
              <a:t>Challenges for systematic review producers</a:t>
            </a:r>
          </a:p>
          <a:p>
            <a:r>
              <a:rPr lang="en-US" dirty="0" smtClean="0"/>
              <a:t>Cochrane Strategy to 2020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future EBM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Changing Reviews</a:t>
            </a:r>
          </a:p>
          <a:p>
            <a:pPr lvl="1"/>
            <a:r>
              <a:rPr lang="en-US" dirty="0" smtClean="0"/>
              <a:t>Methods and quality</a:t>
            </a:r>
          </a:p>
          <a:p>
            <a:pPr lvl="1"/>
            <a:r>
              <a:rPr lang="en-US" dirty="0" smtClean="0"/>
              <a:t>Enhanced reviews</a:t>
            </a:r>
          </a:p>
          <a:p>
            <a:pPr lvl="1"/>
            <a:r>
              <a:rPr lang="en-US" dirty="0" smtClean="0"/>
              <a:t>New review types</a:t>
            </a:r>
          </a:p>
          <a:p>
            <a:pPr lvl="1"/>
            <a:endParaRPr lang="en-US" dirty="0"/>
          </a:p>
          <a:p>
            <a:r>
              <a:rPr lang="en-US" dirty="0" smtClean="0"/>
              <a:t>Different ways of producing reviews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Different ways to present and deliver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forms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Reviews of complex interventions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Network meta-analysis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Qualitative synthesis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Economic analyses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Enhanced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Greater inclusion of non randomised studies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Review enhancements: qualitative, economic evidence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49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 in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Compassion</a:t>
            </a:r>
          </a:p>
          <a:p>
            <a:r>
              <a:rPr lang="en-GB" dirty="0" smtClean="0"/>
              <a:t>Competence</a:t>
            </a:r>
          </a:p>
          <a:p>
            <a:r>
              <a:rPr lang="en-GB" dirty="0" smtClean="0"/>
              <a:t>Shared power</a:t>
            </a:r>
          </a:p>
          <a:p>
            <a:r>
              <a:rPr lang="en-GB" dirty="0" smtClean="0"/>
              <a:t>Personal care</a:t>
            </a:r>
          </a:p>
          <a:p>
            <a:r>
              <a:rPr lang="en-GB" dirty="0" smtClean="0"/>
              <a:t>Realism</a:t>
            </a:r>
            <a:endParaRPr lang="en-GB" dirty="0"/>
          </a:p>
        </p:txBody>
      </p:sp>
      <p:pic>
        <p:nvPicPr>
          <p:cNvPr id="5" name="Picture 4" descr="Fug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791" y="2560866"/>
            <a:ext cx="4513285" cy="21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9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review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review types: more diagnosis, reviews of data from clinical study reports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New types of questions: prognosis, mixed methods, qualitative and economic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2" y="1772816"/>
            <a:ext cx="3192137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26" y="1844824"/>
            <a:ext cx="3947967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139" y="3284984"/>
            <a:ext cx="3904656" cy="276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3" y="4077072"/>
            <a:ext cx="3602489" cy="24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models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41" y="1937487"/>
            <a:ext cx="5899675" cy="48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“living review”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Increased use of technology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sharing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Wiki reviews and crowd-sourcing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“living review”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72064" y="3645024"/>
            <a:ext cx="508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"How much of what you do would be different if we could achieve even a 1 log (90%) reduction in time to produce a review or a review update?“</a:t>
            </a:r>
          </a:p>
          <a:p>
            <a:pPr algn="r"/>
            <a:r>
              <a:rPr lang="en-GB" dirty="0" smtClean="0"/>
              <a:t>Julian Elliott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8" y="2433367"/>
            <a:ext cx="3601463" cy="120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4" y="4035175"/>
            <a:ext cx="3467100" cy="1092200"/>
          </a:xfrm>
          <a:prstGeom prst="rect">
            <a:avLst/>
          </a:prstGeom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9721" y="3147635"/>
            <a:ext cx="3098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5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“living review”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2377912"/>
            <a:ext cx="98890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Living Review Project focuses on work in three areas: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Communities of practice</a:t>
            </a:r>
            <a:r>
              <a:rPr lang="en-GB" dirty="0" smtClean="0"/>
              <a:t> that support large and diverse expert, non-traditional and crowd sourced contribution of linked, open data.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Software tools</a:t>
            </a:r>
            <a:r>
              <a:rPr lang="en-GB" dirty="0" smtClean="0"/>
              <a:t> that make high quality evidence review processes simpler and more efficient.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Review and meta-analytical methods</a:t>
            </a:r>
            <a:r>
              <a:rPr lang="en-GB" dirty="0" smtClean="0"/>
              <a:t> that enable more efficient processes and more frequent updating.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 algn="r"/>
            <a:r>
              <a:rPr lang="en-GB" dirty="0" smtClean="0"/>
              <a:t>(http://www.ntri.org.au/knowledge-hub/165?tmpl=component)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789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vehicles</a:t>
            </a:r>
            <a:endParaRPr lang="en-US" dirty="0"/>
          </a:p>
        </p:txBody>
      </p:sp>
      <p:pic>
        <p:nvPicPr>
          <p:cNvPr id="5" name="Picture 2" descr="iStock_000001729025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509672"/>
            <a:ext cx="10639591" cy="53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1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341999"/>
              </p:ext>
            </p:extLst>
          </p:nvPr>
        </p:nvGraphicFramePr>
        <p:xfrm>
          <a:off x="5220925" y="3046832"/>
          <a:ext cx="4331460" cy="2182368"/>
        </p:xfrm>
        <a:graphic>
          <a:graphicData uri="http://schemas.openxmlformats.org/drawingml/2006/table">
            <a:tbl>
              <a:tblPr/>
              <a:tblGrid>
                <a:gridCol w="1443820"/>
                <a:gridCol w="1443820"/>
                <a:gridCol w="1443820"/>
              </a:tblGrid>
              <a:tr h="44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Biologic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Control group risk 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Biologic risk 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Aatacept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474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Adalimumab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631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Anakinra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271 per 1000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Etanercept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Infliximab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447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7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Rituximab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 per 1000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604 per 1000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9" marR="914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vehicles</a:t>
            </a:r>
            <a:endParaRPr lang="en-US" dirty="0"/>
          </a:p>
        </p:txBody>
      </p:sp>
      <p:pic>
        <p:nvPicPr>
          <p:cNvPr id="2" name="Picture 1" descr="ip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772816"/>
            <a:ext cx="3285067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02" y="4149080"/>
            <a:ext cx="6986109" cy="213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819" y="1916832"/>
            <a:ext cx="73827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languages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788"/>
            <a:ext cx="12192000" cy="45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Exciting times for evidence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0150" y="1844825"/>
            <a:ext cx="3187700" cy="1914525"/>
          </a:xfrm>
          <a:prstGeom prst="rect">
            <a:avLst/>
          </a:prstGeom>
        </p:spPr>
      </p:pic>
      <p:pic>
        <p:nvPicPr>
          <p:cNvPr id="5" name="Picture 4" descr="Fuge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435" y="2924945"/>
            <a:ext cx="3606800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969" y="4293097"/>
            <a:ext cx="2894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Reporting bias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Complexity versus timeliness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Right question</a:t>
            </a:r>
          </a:p>
          <a:p>
            <a:endParaRPr lang="en-US" dirty="0"/>
          </a:p>
          <a:p>
            <a:r>
              <a:rPr lang="en-US" dirty="0" smtClean="0"/>
              <a:t>Accessibility &amp;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 in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Compassion</a:t>
            </a:r>
          </a:p>
          <a:p>
            <a:r>
              <a:rPr lang="en-GB" dirty="0" smtClean="0"/>
              <a:t>Competence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Shared power</a:t>
            </a:r>
          </a:p>
          <a:p>
            <a:r>
              <a:rPr lang="en-GB" dirty="0" smtClean="0"/>
              <a:t>Personal care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Realism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 descr="Fug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791" y="2560866"/>
            <a:ext cx="4513285" cy="21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7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6161" y="4509120"/>
            <a:ext cx="48483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Köszönöm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meghallgattak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dtovey@cochrane.org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0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4817455"/>
              </p:ext>
            </p:extLst>
          </p:nvPr>
        </p:nvGraphicFramePr>
        <p:xfrm>
          <a:off x="81703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94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evidence important?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Introduction to Cochrane</a:t>
            </a:r>
          </a:p>
          <a:p>
            <a:r>
              <a:rPr lang="en-US" dirty="0" smtClean="0"/>
              <a:t>Challenges for systematic review producers</a:t>
            </a:r>
          </a:p>
          <a:p>
            <a:r>
              <a:rPr lang="en-US" dirty="0" smtClean="0"/>
              <a:t>Cochrane Strategy to 2020</a:t>
            </a:r>
          </a:p>
          <a:p>
            <a:r>
              <a:rPr lang="en-US" dirty="0" smtClean="0"/>
              <a:t>Looking forward for evidence informed health care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is Cochrane?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0" y="3861048"/>
            <a:ext cx="4492809" cy="175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3392" y="1700809"/>
            <a:ext cx="4704523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Cochrane Collaboration is an </a:t>
            </a:r>
            <a:r>
              <a:rPr lang="en-GB" sz="1600" dirty="0" smtClean="0">
                <a:solidFill>
                  <a:srgbClr val="FF0000"/>
                </a:solidFill>
              </a:rPr>
              <a:t>international </a:t>
            </a:r>
            <a:r>
              <a:rPr lang="en-GB" sz="1600" dirty="0" smtClean="0"/>
              <a:t>organisation that aims to help people make </a:t>
            </a:r>
            <a:r>
              <a:rPr lang="en-GB" sz="1600" dirty="0" smtClean="0">
                <a:solidFill>
                  <a:srgbClr val="FF0000"/>
                </a:solidFill>
              </a:rPr>
              <a:t>well-informed decisions </a:t>
            </a:r>
            <a:r>
              <a:rPr lang="en-GB" sz="1600" dirty="0" smtClean="0"/>
              <a:t>about health care by </a:t>
            </a:r>
            <a:r>
              <a:rPr lang="en-GB" sz="1600" dirty="0" smtClean="0">
                <a:solidFill>
                  <a:srgbClr val="FF0000"/>
                </a:solidFill>
              </a:rPr>
              <a:t>preparing, maintaining and promoting</a:t>
            </a:r>
            <a:r>
              <a:rPr lang="en-GB" sz="1600" dirty="0" smtClean="0"/>
              <a:t> the accessibility of </a:t>
            </a:r>
            <a:r>
              <a:rPr lang="en-GB" sz="1600" dirty="0" smtClean="0">
                <a:solidFill>
                  <a:srgbClr val="FF0000"/>
                </a:solidFill>
              </a:rPr>
              <a:t>systematic reviews</a:t>
            </a:r>
            <a:r>
              <a:rPr lang="en-GB" sz="1600" dirty="0" smtClean="0"/>
              <a:t> of the effects of  healthcare interventions</a:t>
            </a:r>
            <a:endParaRPr lang="en-GB" dirty="0"/>
          </a:p>
        </p:txBody>
      </p:sp>
      <p:pic>
        <p:nvPicPr>
          <p:cNvPr id="7" name="Picture 4" descr="Archie Cochrane Oct 2 mosa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364" y="1700808"/>
            <a:ext cx="2530705" cy="20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15947" y="4860627"/>
            <a:ext cx="4032251" cy="861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Cochrane evidence used</a:t>
            </a:r>
            <a:r>
              <a:rPr lang="en-US" sz="1600" dirty="0">
                <a:latin typeface="Calibri" pitchFamily="34" charset="0"/>
              </a:rPr>
              <a:t> worldwide by wide range of stakeholders in diverse products and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4085" y="1772817"/>
            <a:ext cx="220824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&gt;28,000 people</a:t>
            </a:r>
            <a:br>
              <a:rPr lang="en-GB" sz="1600" i="1" dirty="0" smtClean="0"/>
            </a:b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en-GB" sz="1600" i="1" dirty="0" smtClean="0"/>
              <a:t>&gt;100 countries</a:t>
            </a:r>
            <a:endParaRPr lang="en-GB" sz="1600" i="1" dirty="0"/>
          </a:p>
        </p:txBody>
      </p:sp>
      <p:pic>
        <p:nvPicPr>
          <p:cNvPr id="11" name="Picture 9" descr="j04396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9" y="3068961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07936" y="4099138"/>
            <a:ext cx="3168651" cy="5539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Advocating</a:t>
            </a:r>
            <a:r>
              <a:rPr lang="en-US" sz="1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for evidence informed decision making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29772" y="5939947"/>
            <a:ext cx="3553883" cy="3385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Advancing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science</a:t>
            </a:r>
            <a:r>
              <a:rPr lang="en-US" sz="1400" dirty="0">
                <a:latin typeface="Calibri" pitchFamily="34" charset="0"/>
              </a:rPr>
              <a:t> of synthesis</a:t>
            </a:r>
          </a:p>
        </p:txBody>
      </p:sp>
      <p:pic>
        <p:nvPicPr>
          <p:cNvPr id="14" name="Picture 18" descr="j04348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8312" y="548680"/>
            <a:ext cx="1296307" cy="77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8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77" y="1895000"/>
            <a:ext cx="9889099" cy="44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2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M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AGM.potx</Template>
  <TotalTime>2364</TotalTime>
  <Words>1116</Words>
  <Application>Microsoft Macintosh PowerPoint</Application>
  <PresentationFormat>Custom</PresentationFormat>
  <Paragraphs>283</Paragraphs>
  <Slides>50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AGM</vt:lpstr>
      <vt:lpstr>Cochrane: the next decade</vt:lpstr>
      <vt:lpstr>Plan</vt:lpstr>
      <vt:lpstr>Plan</vt:lpstr>
      <vt:lpstr>Trust in medicine</vt:lpstr>
      <vt:lpstr>Trust in medicine</vt:lpstr>
      <vt:lpstr>Why is evidence important?</vt:lpstr>
      <vt:lpstr>Plan</vt:lpstr>
      <vt:lpstr>What is Cochrane?</vt:lpstr>
      <vt:lpstr>Where are we now?</vt:lpstr>
      <vt:lpstr>Metrics</vt:lpstr>
      <vt:lpstr>Where are we now: Access</vt:lpstr>
      <vt:lpstr>Not just  The Cochrane Library</vt:lpstr>
      <vt:lpstr>Not just  The Cochrane Library</vt:lpstr>
      <vt:lpstr>Where are we now: Access</vt:lpstr>
      <vt:lpstr>Where are we now?</vt:lpstr>
      <vt:lpstr>Open access</vt:lpstr>
      <vt:lpstr>Where are we now: Impact</vt:lpstr>
      <vt:lpstr>Impact</vt:lpstr>
      <vt:lpstr>Impact</vt:lpstr>
      <vt:lpstr>Impact</vt:lpstr>
      <vt:lpstr>Hungary</vt:lpstr>
      <vt:lpstr>Two noteworthy reviews</vt:lpstr>
      <vt:lpstr>Plan</vt:lpstr>
      <vt:lpstr>Challenges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evidence accessible</vt:lpstr>
      <vt:lpstr>What are the key elements</vt:lpstr>
      <vt:lpstr>Making evidence accessible: translations</vt:lpstr>
      <vt:lpstr>Making evidence accessible: translations</vt:lpstr>
      <vt:lpstr>Plan</vt:lpstr>
      <vt:lpstr>What does future EBM look like?</vt:lpstr>
      <vt:lpstr>Different forms of analysis</vt:lpstr>
      <vt:lpstr>Enhanced reviews</vt:lpstr>
      <vt:lpstr>New review types</vt:lpstr>
      <vt:lpstr>New models</vt:lpstr>
      <vt:lpstr>New models</vt:lpstr>
      <vt:lpstr>The “living review”</vt:lpstr>
      <vt:lpstr>The “living review”</vt:lpstr>
      <vt:lpstr>The “living review”</vt:lpstr>
      <vt:lpstr>Different vehicles</vt:lpstr>
      <vt:lpstr>Different vehicles</vt:lpstr>
      <vt:lpstr>Multiple languages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Marshall</dc:creator>
  <cp:lastModifiedBy>David Tovey</cp:lastModifiedBy>
  <cp:revision>19</cp:revision>
  <dcterms:created xsi:type="dcterms:W3CDTF">2014-09-15T14:32:42Z</dcterms:created>
  <dcterms:modified xsi:type="dcterms:W3CDTF">2014-10-14T14:00:52Z</dcterms:modified>
</cp:coreProperties>
</file>